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0" r:id="rId1"/>
  </p:sldMasterIdLst>
  <p:notesMasterIdLst>
    <p:notesMasterId r:id="rId18"/>
  </p:notesMasterIdLst>
  <p:sldIdLst>
    <p:sldId id="256" r:id="rId2"/>
    <p:sldId id="257" r:id="rId3"/>
    <p:sldId id="262" r:id="rId4"/>
    <p:sldId id="264" r:id="rId5"/>
    <p:sldId id="263" r:id="rId6"/>
    <p:sldId id="258" r:id="rId7"/>
    <p:sldId id="259" r:id="rId8"/>
    <p:sldId id="265" r:id="rId9"/>
    <p:sldId id="267" r:id="rId10"/>
    <p:sldId id="268" r:id="rId11"/>
    <p:sldId id="269" r:id="rId12"/>
    <p:sldId id="270" r:id="rId13"/>
    <p:sldId id="272" r:id="rId14"/>
    <p:sldId id="273" r:id="rId15"/>
    <p:sldId id="271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39"/>
    <p:restoredTop sz="76422"/>
  </p:normalViewPr>
  <p:slideViewPr>
    <p:cSldViewPr snapToGrid="0">
      <p:cViewPr varScale="1">
        <p:scale>
          <a:sx n="87" d="100"/>
          <a:sy n="87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293AC2-8F4B-D243-ACE3-4E517119E260}" type="datetimeFigureOut">
              <a:rPr kumimoji="1" lang="zh-TW" altLang="en-US" smtClean="0"/>
              <a:t>2025/11/30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AF238F-1A24-9741-AC5E-C1290174C6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86716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Hello I am Zhi-Xun Xu, from group J.</a:t>
            </a:r>
          </a:p>
          <a:p>
            <a:r>
              <a:rPr kumimoji="1" lang="en-US" altLang="zh-TW" dirty="0"/>
              <a:t>The topic I am talking about today is time efficiency comparison of high speed rail and airplane.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66381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last one is the return time.</a:t>
            </a:r>
            <a:br>
              <a:rPr lang="en-US" altLang="zh-TW" dirty="0"/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Here, I assume that the high-speed rail station is located in downtown.</a:t>
            </a:r>
            <a:br>
              <a:rPr lang="en-US" altLang="zh-TW" dirty="0"/>
            </a:br>
            <a:r>
              <a:rPr kumimoji="1" lang="en-US" altLang="zh-TW" dirty="0"/>
              <a:t>The time range is 40 – 60 minutes.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passengers taking flights, they need additional time to travel back to downtown.</a:t>
            </a:r>
          </a:p>
          <a:p>
            <a:endParaRPr lang="en-US" altLang="zh-TW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Currently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all samplings are from uniform distributions.</a:t>
            </a:r>
          </a:p>
          <a:p>
            <a:endParaRPr lang="en-US" altLang="zh-TW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6327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I calculate total time costs and take the average over all samples.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you can see, in this figure, there is a crossing point at 824 km.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means that, with the current high-speed rail system, the competitive range for high speed rail is about 824 km.</a:t>
            </a:r>
            <a:br>
              <a:rPr lang="en-US" altLang="zh-TW" dirty="0"/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if your destination is within roughly 800 km, you would prefer to take high-speed rail.</a:t>
            </a:r>
            <a:endParaRPr kumimoji="1" lang="en-US" altLang="zh-TW" dirty="0"/>
          </a:p>
          <a:p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5810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And then, let’s talk about stop frequency of train. </a:t>
            </a:r>
          </a:p>
          <a:p>
            <a:r>
              <a:rPr kumimoji="1" lang="en-US" altLang="zh-TW" dirty="0"/>
              <a:t>According to this reference, the time loss for each stop is 6.5 minutes for high speed rail. 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rail company adds just one additional stop in each segment, the competitive range decreases significantly—from 824 km to 720 km.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means the company can attract passengers traveling to the new stops, but it will lose passengers whose destinations are between 720 and 824 km.</a:t>
            </a:r>
            <a:b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there is a trade-off.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06077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Now, let’s talk about flight processing time.</a:t>
            </a:r>
            <a:b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my initial setting, the processing time is 60–90 minutes, but this can vary.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 off-peak periods, for example, it may drop to 40–60 minutes.</a:t>
            </a:r>
            <a:b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case, the competitive range decreases to 685 km because taking a flight becomes more convenient.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during holidays, it can be a nightmare.</a:t>
            </a:r>
            <a:b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Processing may take 80–120 minutes just to be safe.</a:t>
            </a:r>
            <a:b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scenario, the competitive range is over 1,000 km.</a:t>
            </a:r>
            <a:b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People would choose high-speed rail because train processing time is much shorter than that of flights.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166584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Now, lets consider this extreme case. </a:t>
            </a:r>
          </a:p>
          <a:p>
            <a:r>
              <a:rPr kumimoji="1" lang="en-US" altLang="zh-TW" dirty="0"/>
              <a:t>Add one additional stop and use off-pick flight processing time. </a:t>
            </a:r>
          </a:p>
          <a:p>
            <a:r>
              <a:rPr kumimoji="1" lang="en-US" altLang="zh-TW" dirty="0"/>
              <a:t>The competitive range is 594 km larger than the distance between Tokyo and Osaka.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result explains why many videos on YouTube show that high-speed rail is always faster.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413449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For future directions, there are two categories. </a:t>
            </a:r>
          </a:p>
          <a:p>
            <a:r>
              <a:rPr kumimoji="1" lang="en-US" altLang="zh-TW" dirty="0"/>
              <a:t>First, we can change model options.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36015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6DB61-09D2-2E28-7B76-8888913FB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F404F6B-5524-552D-C310-D9A1A27E36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799C29E-AAB9-5659-3465-4CDB8EA510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This is my presentation today.</a:t>
            </a:r>
          </a:p>
          <a:p>
            <a:r>
              <a:rPr kumimoji="1" lang="en-US" altLang="zh-TW" dirty="0"/>
              <a:t>Thank you for listening.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2C50FBD-8D7E-842C-3E88-657511ADC1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70068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Apparently, airplanes are much faster than high-speed rail. </a:t>
            </a:r>
          </a:p>
          <a:p>
            <a:r>
              <a:rPr kumimoji="1" lang="en-US" altLang="zh-TW" dirty="0"/>
              <a:t>However, there are several issues needed to be considered when it comes to the total time cost. </a:t>
            </a:r>
          </a:p>
          <a:p>
            <a:r>
              <a:rPr kumimoji="1" lang="en-US" altLang="zh-TW" dirty="0"/>
              <a:t>First, it’s the access time. Typically, stations are</a:t>
            </a:r>
            <a:r>
              <a:rPr kumimoji="1" lang="zh-TW" altLang="en-US" dirty="0"/>
              <a:t> </a:t>
            </a:r>
            <a:r>
              <a:rPr kumimoji="1" lang="en-US" altLang="zh-TW" dirty="0"/>
              <a:t>located downtown. But, airports</a:t>
            </a:r>
            <a:r>
              <a:rPr kumimoji="1" lang="zh-TW" altLang="en-US" dirty="0"/>
              <a:t> </a:t>
            </a:r>
            <a:r>
              <a:rPr kumimoji="1" lang="en-US" altLang="zh-TW" dirty="0"/>
              <a:t>often require more time to access.</a:t>
            </a:r>
          </a:p>
          <a:p>
            <a:r>
              <a:rPr kumimoji="1" lang="en-US" altLang="zh-TW" dirty="0"/>
              <a:t>Second, it’s the processing time. 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high-speed rail, it's easy: pick up your ticket, pass through the gate, walk to the platform, and wait for your train and then board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airplanes, it’s more complicated: check in and drop off your bag if needed, pass through security screening, walk to the gate, and wait for boarding.</a:t>
            </a:r>
          </a:p>
          <a:p>
            <a:r>
              <a:rPr kumimoji="1"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Third is the in vehicle travel time. Airplanes are faster than high speed rail.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last one is the return time which means the time passengers needed to return to downtown. 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It’s hard to say which mode is faster.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53793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To give you some flavor, let’s see some testing example.</a:t>
            </a:r>
          </a:p>
          <a:p>
            <a:r>
              <a:rPr kumimoji="1" lang="en-US" altLang="zh-TW" dirty="0"/>
              <a:t>The first one is from Union station, Washington DC, to Empire state building. </a:t>
            </a:r>
          </a:p>
          <a:p>
            <a:r>
              <a:rPr kumimoji="1" lang="en-US" altLang="zh-TW" dirty="0"/>
              <a:t>The distance is about 360 km.</a:t>
            </a:r>
          </a:p>
          <a:p>
            <a:r>
              <a:rPr kumimoji="1" lang="en-US" altLang="zh-TW" dirty="0"/>
              <a:t>For airplane, the total time cost is 239 minutes. For train, the total time is 258 minutes. </a:t>
            </a:r>
          </a:p>
          <a:p>
            <a:r>
              <a:rPr kumimoji="1" lang="en-US" altLang="zh-TW" dirty="0"/>
              <a:t>In this case, airplane is faster.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196890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There is another case with similar distance.</a:t>
            </a:r>
          </a:p>
          <a:p>
            <a:r>
              <a:rPr kumimoji="1" lang="en-US" altLang="zh-TW" dirty="0"/>
              <a:t>It’s from Taipei to Kaohsiung, two cities in Taiwan.</a:t>
            </a:r>
          </a:p>
          <a:p>
            <a:r>
              <a:rPr kumimoji="1" lang="en-US" altLang="zh-TW" dirty="0"/>
              <a:t>The total time cost for airplane is 160 minutes.</a:t>
            </a:r>
          </a:p>
          <a:p>
            <a:r>
              <a:rPr kumimoji="1" lang="en-US" altLang="zh-TW" dirty="0"/>
              <a:t>The cost for trains is 130 minutes.</a:t>
            </a:r>
          </a:p>
          <a:p>
            <a:r>
              <a:rPr kumimoji="1" lang="en-US" altLang="zh-TW" dirty="0"/>
              <a:t>So in this case, train is faster.</a:t>
            </a:r>
          </a:p>
          <a:p>
            <a:endParaRPr kumimoji="1" lang="en-US" altLang="zh-TW" dirty="0"/>
          </a:p>
          <a:p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61079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So, sometimes, airplane is faster but sometimes, train is faster. 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According to these research papers, the competitive range of high-speed rail is between 200 and 1,000 km.</a:t>
            </a:r>
          </a:p>
          <a:p>
            <a:r>
              <a:rPr kumimoji="1" lang="en-US" altLang="zh-TW" dirty="0"/>
              <a:t>Possible factors include </a:t>
            </a:r>
          </a:p>
          <a:p>
            <a:endParaRPr kumimoji="1"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dirty="0"/>
              <a:t>Because there are so many uncertainties, I am using Monte Carlo simulation to approach this question.</a:t>
            </a:r>
            <a:endParaRPr kumimoji="1" lang="zh-TW" altLang="en-US" dirty="0"/>
          </a:p>
          <a:p>
            <a:endParaRPr kumimoji="1" lang="en-US" altLang="zh-TW" dirty="0"/>
          </a:p>
          <a:p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30165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do that, we need a high-speed rail line whose operating distance is about 1,000 km.</a:t>
            </a:r>
            <a:br>
              <a:rPr lang="en-US" altLang="zh-TW" dirty="0"/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is one in Japan, from Tokyo to Hakata.</a:t>
            </a:r>
            <a:br>
              <a:rPr lang="en-US" altLang="zh-TW" dirty="0"/>
            </a:br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Ｗ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 can use this line to see how the competitive range of high-speed rail changes.</a:t>
            </a:r>
            <a:endParaRPr kumimoji="1" lang="en-US" altLang="zh-TW" dirty="0"/>
          </a:p>
          <a:p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44355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first, lets talk about the access time to high speed rail stations and airports.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Travel demand is randomly generated within Tokyo along the Yamanote Line, which is a circular railway line in Tokyo.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high-speed rail departs from Tokyo Station.</a:t>
            </a:r>
            <a:br>
              <a:rPr lang="en-US" altLang="zh-TW" dirty="0"/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nearest airport is Haneda Airport, and passengers must transfer at </a:t>
            </a:r>
            <a:r>
              <a:rPr lang="en-US" altLang="zh-TW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Hamamatsuchō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Station to take the monorail to the airport.</a:t>
            </a:r>
            <a:br>
              <a:rPr lang="en-US" altLang="zh-TW" dirty="0"/>
            </a:b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transfer waiting time ranges from 1 to 4 minutes, and the monorail’s in-vehicle travel time is 25 minutes.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75717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After arriving</a:t>
            </a:r>
            <a:r>
              <a:rPr kumimoji="1" lang="zh-TW" altLang="en-US" dirty="0"/>
              <a:t> </a:t>
            </a:r>
            <a:r>
              <a:rPr kumimoji="1" lang="en-US" altLang="zh-TW" dirty="0"/>
              <a:t>at airports and stations, </a:t>
            </a:r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passengers have to go through several procedures. </a:t>
            </a:r>
          </a:p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time needed is called processing time.</a:t>
            </a:r>
          </a:p>
          <a:p>
            <a:r>
              <a:rPr kumimoji="1"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high speed rail, it’s 20~30 minutes, including</a:t>
            </a:r>
          </a:p>
          <a:p>
            <a:r>
              <a:rPr kumimoji="1"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flights, it’s 60 ~ 90 minutes, including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7358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in-vehicle travel time can be obtained from the timetables provided by rail and airline companies.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F238F-1A24-9741-AC5E-C1290174C61D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11487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960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955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65205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226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129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489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2161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757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16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67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3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743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947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791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501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96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38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F98DE-4BC3-9DFD-B06A-D6F4EAA760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80" y="802298"/>
            <a:ext cx="9351854" cy="2541431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Efficiency Comparison of High-Speed Rail vs. Airplane</a:t>
            </a:r>
            <a:endParaRPr kumimoji="1" lang="zh-TW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B90CBA-B5D8-F88F-ECA7-CB2E16BCDE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1536555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J </a:t>
            </a:r>
          </a:p>
          <a:p>
            <a:pPr algn="ctr"/>
            <a:r>
              <a:rPr kumimoji="1"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Speaker: Zhi-Xun Xu</a:t>
            </a:r>
            <a:endParaRPr kumimoji="1" lang="zh-TW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87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F38235-CD27-B3DB-4771-9459EA16E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(Return Time)</a:t>
            </a:r>
            <a:endParaRPr kumimoji="1" lang="zh-TW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56744F2-A2B5-E7BC-ACD5-FB680B6A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speed rail (0 minute)</a:t>
            </a:r>
            <a:endParaRPr kumimoji="1" lang="en-US" altLang="zh-TW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Flight (40 ~ 60 minutes)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off the plane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Claim baggage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to downtown</a:t>
            </a:r>
            <a:endParaRPr kumimoji="1" lang="zh-TW" altLang="en-US" sz="2200" dirty="0"/>
          </a:p>
        </p:txBody>
      </p:sp>
      <p:pic>
        <p:nvPicPr>
          <p:cNvPr id="5" name="圖片 4" descr="一張含有 地圖, 文字, 地圖集 的圖片&#10;&#10;AI 產生的內容可能不正確。">
            <a:extLst>
              <a:ext uri="{FF2B5EF4-FFF2-40B4-BE49-F238E27FC236}">
                <a16:creationId xmlns:a16="http://schemas.microsoft.com/office/drawing/2014/main" id="{BEA48EB3-A8CA-1BBC-32F2-CC2D5D286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1258" y="2666800"/>
            <a:ext cx="3720509" cy="377762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232780F-3067-78C9-8B71-547F1DF9BAED}"/>
              </a:ext>
            </a:extLst>
          </p:cNvPr>
          <p:cNvSpPr txBox="1"/>
          <p:nvPr/>
        </p:nvSpPr>
        <p:spPr>
          <a:xfrm>
            <a:off x="7869057" y="6579703"/>
            <a:ext cx="45349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Source:https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japanalytic.com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/2021/01/29/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yamanote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-line-map-info/</a:t>
            </a:r>
            <a:endParaRPr kumimoji="1"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927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3D27BA-E9AA-69B6-4093-FD2335035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(Total Time)</a:t>
            </a:r>
            <a:endParaRPr kumimoji="1" lang="zh-TW" altLang="en-US" sz="5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AC46D579-8713-676F-1BC8-000C2B68D8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𝑡𝑜𝑙</m:t>
                        </m:r>
                      </m:sub>
                    </m:sSub>
                    <m:r>
                      <a:rPr kumimoji="1" lang="en-US" altLang="zh-TW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𝑎𝑐𝑐𝑒𝑠𝑠</m:t>
                        </m:r>
                      </m:sub>
                    </m:sSub>
                    <m:r>
                      <a:rPr kumimoji="1" lang="en-US" altLang="zh-TW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𝑝𝑟𝑜𝑐𝑒𝑠𝑠𝑖𝑛𝑔</m:t>
                        </m:r>
                      </m:sub>
                    </m:sSub>
                    <m:r>
                      <a:rPr kumimoji="1" lang="en-US" altLang="zh-TW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𝑡𝑟𝑎𝑣𝑒𝑙</m:t>
                        </m:r>
                      </m:sub>
                    </m:sSub>
                    <m:r>
                      <a:rPr kumimoji="1" lang="en-US" altLang="zh-TW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kumimoji="1" lang="en-US" altLang="zh-TW" sz="2400" b="0" i="1" smtClean="0">
                            <a:latin typeface="Cambria Math" panose="02040503050406030204" pitchFamily="18" charset="0"/>
                          </a:rPr>
                          <m:t>𝑟𝑒𝑡𝑢𝑟𝑛</m:t>
                        </m:r>
                      </m:sub>
                    </m:sSub>
                  </m:oMath>
                </a14:m>
                <a:endParaRPr kumimoji="1"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Competitive range: 824 km</a:t>
                </a:r>
                <a:endParaRPr kumimoji="1" lang="zh-TW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AC46D579-8713-676F-1BC8-000C2B68D8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97" t="-100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圖片 8" descr="一張含有 文字, 螢幕擷取畫面, 行, 繪圖 的圖片&#10;&#10;AI 產生的內容可能不正確。">
            <a:extLst>
              <a:ext uri="{FF2B5EF4-FFF2-40B4-BE49-F238E27FC236}">
                <a16:creationId xmlns:a16="http://schemas.microsoft.com/office/drawing/2014/main" id="{2CEACF13-F076-708D-5D5F-367022D40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310" y="3189340"/>
            <a:ext cx="4573380" cy="355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69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768C2A-8A98-B550-D8A6-78888879D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kumimoji="1" lang="zh-TW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CB03A1EF-BA3C-F4CF-ED00-8E25F3ADBBE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89212" y="1793962"/>
                <a:ext cx="8915400" cy="3777622"/>
              </a:xfrm>
            </p:spPr>
            <p:txBody>
              <a:bodyPr/>
              <a:lstStyle/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Stop frequency of train</a:t>
                </a:r>
              </a:p>
              <a:p>
                <a:pPr lvl="1"/>
                <a:r>
                  <a:rPr kumimoji="1" lang="en-US" altLang="zh-TW" sz="22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6.5 minutes </a:t>
                </a:r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of time loss per stop</a:t>
                </a:r>
              </a:p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Add an additional stop in each segment</a:t>
                </a:r>
              </a:p>
              <a:p>
                <a:pPr lvl="1"/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Competitive range: 824 km </a:t>
                </a:r>
                <a14:m>
                  <m:oMath xmlns:m="http://schemas.openxmlformats.org/officeDocument/2006/math">
                    <m:r>
                      <a:rPr lang="en-US" altLang="zh-TW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→</m:t>
                    </m:r>
                  </m:oMath>
                </a14:m>
                <a:r>
                  <a:rPr lang="en-US" altLang="zh-TW" sz="20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720 km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CB03A1EF-BA3C-F4CF-ED00-8E25F3ADBBE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89212" y="1793962"/>
                <a:ext cx="8915400" cy="3777622"/>
              </a:xfrm>
              <a:blipFill>
                <a:blip r:embed="rId3"/>
                <a:stretch>
                  <a:fillRect l="-997" t="-134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字方塊 3">
            <a:extLst>
              <a:ext uri="{FF2B5EF4-FFF2-40B4-BE49-F238E27FC236}">
                <a16:creationId xmlns:a16="http://schemas.microsoft.com/office/drawing/2014/main" id="{6FFC3EC1-1724-9181-0EC2-4351673D23BD}"/>
              </a:ext>
            </a:extLst>
          </p:cNvPr>
          <p:cNvSpPr txBox="1"/>
          <p:nvPr/>
        </p:nvSpPr>
        <p:spPr>
          <a:xfrm>
            <a:off x="4598126" y="6568779"/>
            <a:ext cx="791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Source:https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infrastructure.aecom.com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/transportation/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how-fast-is-too-fast-for-high-speed-rail?utm_source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chatgpt.com</a:t>
            </a:r>
            <a:endParaRPr kumimoji="1"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表格 7">
                <a:extLst>
                  <a:ext uri="{FF2B5EF4-FFF2-40B4-BE49-F238E27FC236}">
                    <a16:creationId xmlns:a16="http://schemas.microsoft.com/office/drawing/2014/main" id="{0F196415-C0BE-80BB-3426-50CCC1E9517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26920442"/>
                  </p:ext>
                </p:extLst>
              </p:nvPr>
            </p:nvGraphicFramePr>
            <p:xfrm>
              <a:off x="8553332" y="1580005"/>
              <a:ext cx="3217869" cy="4956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14743">
                      <a:extLst>
                        <a:ext uri="{9D8B030D-6E8A-4147-A177-3AD203B41FA5}">
                          <a16:colId xmlns:a16="http://schemas.microsoft.com/office/drawing/2014/main" val="441166596"/>
                        </a:ext>
                      </a:extLst>
                    </a:gridCol>
                    <a:gridCol w="1603126">
                      <a:extLst>
                        <a:ext uri="{9D8B030D-6E8A-4147-A177-3AD203B41FA5}">
                          <a16:colId xmlns:a16="http://schemas.microsoft.com/office/drawing/2014/main" val="2739151716"/>
                        </a:ext>
                      </a:extLst>
                    </a:gridCol>
                  </a:tblGrid>
                  <a:tr h="5977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Station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Mileage (km)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65345444"/>
                      </a:ext>
                    </a:extLst>
                  </a:tr>
                  <a:tr h="3876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Tokyo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35016705"/>
                      </a:ext>
                    </a:extLst>
                  </a:tr>
                  <a:tr h="387652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 stops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→</m:t>
                              </m:r>
                            </m:oMath>
                          </a14:m>
                          <a:r>
                            <a:rPr lang="en-US" altLang="zh-TW" sz="2000" dirty="0">
                              <a:solidFill>
                                <a:srgbClr val="FF0000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3 stops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5993403"/>
                      </a:ext>
                    </a:extLst>
                  </a:tr>
                  <a:tr h="3876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Nagoya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366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2981061"/>
                      </a:ext>
                    </a:extLst>
                  </a:tr>
                  <a:tr h="387652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 stop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→</m:t>
                              </m:r>
                            </m:oMath>
                          </a14:m>
                          <a:r>
                            <a:rPr lang="en-US" altLang="zh-TW" sz="2000" dirty="0">
                              <a:solidFill>
                                <a:srgbClr val="FF0000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2 stops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33605129"/>
                      </a:ext>
                    </a:extLst>
                  </a:tr>
                  <a:tr h="3876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Osaka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552.6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5936056"/>
                      </a:ext>
                    </a:extLst>
                  </a:tr>
                  <a:tr h="387652">
                    <a:tc gridSpan="2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 stop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→</m:t>
                              </m:r>
                            </m:oMath>
                          </a14:m>
                          <a:r>
                            <a:rPr lang="en-US" altLang="zh-TW" sz="2000" dirty="0">
                              <a:solidFill>
                                <a:srgbClr val="FF0000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2 stops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9771079"/>
                      </a:ext>
                    </a:extLst>
                  </a:tr>
                  <a:tr h="3876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  <a:sym typeface="Wingdings" pitchFamily="2" charset="2"/>
                            </a:rPr>
                            <a:t>Okayama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732.9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6300438"/>
                      </a:ext>
                    </a:extLst>
                  </a:tr>
                  <a:tr h="387652">
                    <a:tc gridSpan="2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 stop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→</m:t>
                              </m:r>
                            </m:oMath>
                          </a14:m>
                          <a:r>
                            <a:rPr lang="en-US" altLang="zh-TW" sz="2000" dirty="0">
                              <a:solidFill>
                                <a:srgbClr val="FF0000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2 stops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41709246"/>
                      </a:ext>
                    </a:extLst>
                  </a:tr>
                  <a:tr h="3876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  <a:sym typeface="Wingdings" pitchFamily="2" charset="2"/>
                            </a:rPr>
                            <a:t>Hiroshima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894.2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852301"/>
                      </a:ext>
                    </a:extLst>
                  </a:tr>
                  <a:tr h="387652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 stop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→</m:t>
                              </m:r>
                            </m:oMath>
                          </a14:m>
                          <a:r>
                            <a:rPr lang="en-US" altLang="zh-TW" sz="2000" dirty="0">
                              <a:solidFill>
                                <a:srgbClr val="FF0000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2 stops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66568280"/>
                      </a:ext>
                    </a:extLst>
                  </a:tr>
                  <a:tr h="3876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  <a:sym typeface="Wingdings" pitchFamily="2" charset="2"/>
                            </a:rPr>
                            <a:t>Hakata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1174.9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9346616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表格 7">
                <a:extLst>
                  <a:ext uri="{FF2B5EF4-FFF2-40B4-BE49-F238E27FC236}">
                    <a16:creationId xmlns:a16="http://schemas.microsoft.com/office/drawing/2014/main" id="{0F196415-C0BE-80BB-3426-50CCC1E9517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26920442"/>
                  </p:ext>
                </p:extLst>
              </p:nvPr>
            </p:nvGraphicFramePr>
            <p:xfrm>
              <a:off x="8553332" y="1580005"/>
              <a:ext cx="3217869" cy="4956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14743">
                      <a:extLst>
                        <a:ext uri="{9D8B030D-6E8A-4147-A177-3AD203B41FA5}">
                          <a16:colId xmlns:a16="http://schemas.microsoft.com/office/drawing/2014/main" val="441166596"/>
                        </a:ext>
                      </a:extLst>
                    </a:gridCol>
                    <a:gridCol w="1603126">
                      <a:extLst>
                        <a:ext uri="{9D8B030D-6E8A-4147-A177-3AD203B41FA5}">
                          <a16:colId xmlns:a16="http://schemas.microsoft.com/office/drawing/2014/main" val="2739151716"/>
                        </a:ext>
                      </a:extLst>
                    </a:gridCol>
                  </a:tblGrid>
                  <a:tr h="59775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Station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Mileage (km)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65345444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Tokyo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35016705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94" t="-246875" r="-1181" b="-906250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15993403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Nagoya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366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82981061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94" t="-458065" r="-1181" b="-735484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33605129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Osaka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552.6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5936056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94" t="-637500" r="-1181" b="-515625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9771079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  <a:sym typeface="Wingdings" pitchFamily="2" charset="2"/>
                            </a:rPr>
                            <a:t>Okayama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732.9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6300438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94" t="-861290" r="-1181" b="-332258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41709246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  <a:sym typeface="Wingdings" pitchFamily="2" charset="2"/>
                            </a:rPr>
                            <a:t>Hiroshima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894.2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852301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394" t="-1028125" r="-1181" b="-125000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66568280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  <a:sym typeface="Wingdings" pitchFamily="2" charset="2"/>
                            </a:rPr>
                            <a:t>Hakata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1174.9</a:t>
                          </a:r>
                          <a:endParaRPr lang="zh-TW" alt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93466160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圖片 9" descr="一張含有 文字, 螢幕擷取畫面, 行, 繪圖 的圖片&#10;&#10;AI 產生的內容可能不正確。">
            <a:extLst>
              <a:ext uri="{FF2B5EF4-FFF2-40B4-BE49-F238E27FC236}">
                <a16:creationId xmlns:a16="http://schemas.microsoft.com/office/drawing/2014/main" id="{E60E59D7-847C-8A03-08F1-FF4EC83488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2910" y="3723312"/>
            <a:ext cx="3624002" cy="281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55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50D806F9-B4F3-A870-B457-495B74C8B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kumimoji="1" lang="zh-TW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92005C9F-C9EF-2BB6-3A3B-72D9E0758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93962"/>
            <a:ext cx="8915400" cy="3777622"/>
          </a:xfrm>
        </p:spPr>
        <p:txBody>
          <a:bodyPr>
            <a:normAutofit/>
          </a:bodyPr>
          <a:lstStyle/>
          <a:p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Changes in flight processing time (current: 60 ~ 90 minutes, </a:t>
            </a:r>
            <a:r>
              <a:rPr kumimoji="1"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824 km</a:t>
            </a:r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Off-peak periods: 40 ~ 60 minutes (</a:t>
            </a:r>
            <a:r>
              <a:rPr kumimoji="1" lang="en-US" altLang="zh-TW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685 km</a:t>
            </a:r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Holidays: 80 ~ 120 minutes (</a:t>
            </a:r>
            <a:r>
              <a:rPr kumimoji="1" lang="en-US" altLang="zh-TW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1006 km</a:t>
            </a:r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9" name="圖片 8" descr="一張含有 文字, 螢幕擷取畫面, 行, 繪圖 的圖片&#10;&#10;AI 產生的內容可能不正確。">
            <a:extLst>
              <a:ext uri="{FF2B5EF4-FFF2-40B4-BE49-F238E27FC236}">
                <a16:creationId xmlns:a16="http://schemas.microsoft.com/office/drawing/2014/main" id="{23216989-B859-42F1-AFD2-BF8A33D69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010" y="3429000"/>
            <a:ext cx="4056616" cy="3148898"/>
          </a:xfrm>
          <a:prstGeom prst="rect">
            <a:avLst/>
          </a:prstGeom>
        </p:spPr>
      </p:pic>
      <p:pic>
        <p:nvPicPr>
          <p:cNvPr id="11" name="圖片 10" descr="一張含有 文字, 螢幕擷取畫面, 行, 繪圖 的圖片&#10;&#10;AI 產生的內容可能不正確。">
            <a:extLst>
              <a:ext uri="{FF2B5EF4-FFF2-40B4-BE49-F238E27FC236}">
                <a16:creationId xmlns:a16="http://schemas.microsoft.com/office/drawing/2014/main" id="{03632B2F-9831-43A5-AE0A-3E4A53C961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2053" y="3429000"/>
            <a:ext cx="4056616" cy="314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108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1BE20D-A248-866F-455B-BE709911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kumimoji="1" lang="zh-TW" altLang="en-US" sz="5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2D5D9B08-F1B7-14AD-D2D1-69E79306B1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Add an additional stop in each segment</a:t>
                </a:r>
              </a:p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Off-peak flight processing time (40 ~ 60 minutes)</a:t>
                </a:r>
              </a:p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Competitive range: </a:t>
                </a:r>
                <a:r>
                  <a:rPr kumimoji="1" lang="en-US" altLang="zh-TW" sz="2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594.92 km &gt; 552.6 km </a:t>
                </a:r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(Tokyo </a:t>
                </a:r>
                <a14:m>
                  <m:oMath xmlns:m="http://schemas.openxmlformats.org/officeDocument/2006/math">
                    <m:r>
                      <a:rPr kumimoji="1"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↔</m:t>
                    </m:r>
                  </m:oMath>
                </a14:m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Osaka)</a:t>
                </a: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2D5D9B08-F1B7-14AD-D2D1-69E79306B1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97" t="-134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圖片 4" descr="一張含有 文字, 螢幕擷取畫面, 行, 繪圖 的圖片&#10;&#10;AI 產生的內容可能不正確。">
            <a:extLst>
              <a:ext uri="{FF2B5EF4-FFF2-40B4-BE49-F238E27FC236}">
                <a16:creationId xmlns:a16="http://schemas.microsoft.com/office/drawing/2014/main" id="{5BEC02E2-90D3-FDD9-C100-40353998A5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124" y="3636210"/>
            <a:ext cx="3931752" cy="305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0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4DC420-08B8-340D-A50E-98F16087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268149" cy="1280890"/>
          </a:xfrm>
        </p:spPr>
        <p:txBody>
          <a:bodyPr>
            <a:no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Directions</a:t>
            </a:r>
            <a:endParaRPr kumimoji="1" lang="zh-TW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A49DA6E-6F0A-5D23-C7C1-5454F595C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3914503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modeling options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access time and return time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 train travel time (600 km/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maglev train)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a different random sampling distribution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delays of trains and flights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</a:p>
          <a:p>
            <a:pPr lvl="1"/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Determine travel demand</a:t>
            </a:r>
          </a:p>
          <a:p>
            <a:pPr lvl="1"/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 operations for flight and train companies</a:t>
            </a:r>
            <a:endParaRPr kumimoji="1" lang="zh-TW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6B1EEBB-EC55-5CDF-0B58-DFCC56445DF6}"/>
              </a:ext>
            </a:extLst>
          </p:cNvPr>
          <p:cNvSpPr txBox="1"/>
          <p:nvPr/>
        </p:nvSpPr>
        <p:spPr>
          <a:xfrm>
            <a:off x="8390709" y="6581001"/>
            <a:ext cx="3801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Source:https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www.youtube.com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watch?v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=tiufz6wS4dI</a:t>
            </a:r>
            <a:endParaRPr kumimoji="1"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950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72CE89-1095-2341-E850-19D9B9697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FB9EBD-6E3C-A6AC-82A6-E3F1A0280C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80" y="802298"/>
            <a:ext cx="9351854" cy="2541431"/>
          </a:xfrm>
        </p:spPr>
        <p:txBody>
          <a:bodyPr>
            <a:normAutofit/>
          </a:bodyPr>
          <a:lstStyle/>
          <a:p>
            <a:endParaRPr kumimoji="1" lang="zh-TW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246EB47-FFAA-F698-4719-E9D08DFC74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1536555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listening.</a:t>
            </a:r>
            <a:endParaRPr kumimoji="1" lang="zh-TW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5097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1C553B-88C4-0435-2E52-1B49828CB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kumimoji="1" lang="zh-TW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6444EF-FE11-694F-C53A-358798A24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1" y="2133600"/>
            <a:ext cx="9297989" cy="3777622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speed of an </a:t>
            </a:r>
            <a:r>
              <a:rPr lang="en-US" altLang="zh-TW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airplane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much faster than that of 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high-speed rail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altLang="zh-TW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900 km/</a:t>
            </a:r>
            <a:r>
              <a:rPr lang="en-US" altLang="zh-TW" sz="24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</a:t>
            </a:r>
            <a:r>
              <a:rPr lang="en-US" altLang="zh-TW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300 km/</a:t>
            </a:r>
            <a:r>
              <a:rPr lang="en-US" altLang="zh-TW" sz="2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</a:t>
            </a:r>
            <a:endParaRPr kumimoji="1" lang="en-US" altLang="zh-TW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considering the total time cost, which option is truly faster?</a:t>
            </a:r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 time to airports and stations</a:t>
            </a:r>
          </a:p>
          <a:p>
            <a:pPr lvl="1"/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 time in airports and stations</a:t>
            </a:r>
          </a:p>
          <a:p>
            <a:pPr lvl="1"/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In-vehicle travel time</a:t>
            </a:r>
          </a:p>
          <a:p>
            <a:pPr lvl="1"/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time to downtown</a:t>
            </a:r>
          </a:p>
        </p:txBody>
      </p:sp>
    </p:spTree>
    <p:extLst>
      <p:ext uri="{BB962C8B-B14F-4D97-AF65-F5344CB8AC3E}">
        <p14:creationId xmlns:p14="http://schemas.microsoft.com/office/powerpoint/2010/main" val="376787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E19A1B-180E-19B5-12A4-0CC7CDD0A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kumimoji="1" lang="zh-TW" altLang="en-US" sz="5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656BC08-0770-9FEE-58EF-B0EEC40DE8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Union station (Washington DC) </a:t>
                </a:r>
                <a14:m>
                  <m:oMath xmlns:m="http://schemas.openxmlformats.org/officeDocument/2006/math">
                    <m:r>
                      <a:rPr kumimoji="1"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 Empire State Building (NYC)</a:t>
                </a:r>
              </a:p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Distance: 226 miles (360 km)</a:t>
                </a:r>
              </a:p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Travel time comparison</a:t>
                </a:r>
              </a:p>
              <a:p>
                <a:pPr lvl="1"/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Airplane: </a:t>
                </a:r>
                <a:r>
                  <a:rPr kumimoji="1" lang="en-US" altLang="zh-TW" sz="22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239 minutes</a:t>
                </a:r>
              </a:p>
              <a:p>
                <a:pPr lvl="1"/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Train: 258 minutes </a:t>
                </a:r>
                <a:endParaRPr kumimoji="1" lang="zh-TW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656BC08-0770-9FEE-58EF-B0EEC40DE8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97" t="-134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字方塊 3">
            <a:extLst>
              <a:ext uri="{FF2B5EF4-FFF2-40B4-BE49-F238E27FC236}">
                <a16:creationId xmlns:a16="http://schemas.microsoft.com/office/drawing/2014/main" id="{040342CC-87CE-1C70-EBE9-F023C24F12C3}"/>
              </a:ext>
            </a:extLst>
          </p:cNvPr>
          <p:cNvSpPr txBox="1"/>
          <p:nvPr/>
        </p:nvSpPr>
        <p:spPr>
          <a:xfrm>
            <a:off x="7657463" y="6581001"/>
            <a:ext cx="4534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Source:https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www.youtube.com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watch?v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=Hwd3QHx1DVc&amp;t=650s</a:t>
            </a:r>
            <a:endParaRPr kumimoji="1"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 descr="一張含有 地圖, 文字, 地圖集 的圖片&#10;&#10;AI 產生的內容可能不正確。">
            <a:extLst>
              <a:ext uri="{FF2B5EF4-FFF2-40B4-BE49-F238E27FC236}">
                <a16:creationId xmlns:a16="http://schemas.microsoft.com/office/drawing/2014/main" id="{720AEE46-B75C-C9A9-E9A6-D868A3ADF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9081" y="3218114"/>
            <a:ext cx="4725953" cy="332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8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282B4E-12C2-FD8D-5017-5FC762AAD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C9AE0B-F1C5-CBFA-40E8-08BC79C06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kumimoji="1" lang="zh-TW" altLang="en-US" sz="5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94FBBE24-6EC4-E431-EFBA-4C63F78C3C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Taiwan: Taipei </a:t>
                </a:r>
                <a14:m>
                  <m:oMath xmlns:m="http://schemas.openxmlformats.org/officeDocument/2006/math">
                    <m:r>
                      <a:rPr kumimoji="1" lang="en-US" altLang="zh-TW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 Kaohsiung</a:t>
                </a:r>
              </a:p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Distance: 218 miles (350 km)</a:t>
                </a:r>
              </a:p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Travel time comparison</a:t>
                </a:r>
              </a:p>
              <a:p>
                <a:pPr lvl="1"/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Airplane: </a:t>
                </a:r>
                <a:r>
                  <a:rPr kumimoji="1" lang="en-US" altLang="zh-TW" sz="2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160 minutes</a:t>
                </a:r>
              </a:p>
              <a:p>
                <a:pPr lvl="1"/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Train: </a:t>
                </a:r>
                <a:r>
                  <a:rPr kumimoji="1" lang="en-US" altLang="zh-TW" sz="22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130 minutes</a:t>
                </a:r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 </a:t>
                </a:r>
                <a:endParaRPr kumimoji="1" lang="zh-TW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94FBBE24-6EC4-E431-EFBA-4C63F78C3C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97" t="-134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字方塊 3">
            <a:extLst>
              <a:ext uri="{FF2B5EF4-FFF2-40B4-BE49-F238E27FC236}">
                <a16:creationId xmlns:a16="http://schemas.microsoft.com/office/drawing/2014/main" id="{687EA4AB-464A-E152-CBBA-BB31ADDB41AF}"/>
              </a:ext>
            </a:extLst>
          </p:cNvPr>
          <p:cNvSpPr txBox="1"/>
          <p:nvPr/>
        </p:nvSpPr>
        <p:spPr>
          <a:xfrm>
            <a:off x="9115204" y="6581001"/>
            <a:ext cx="2904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Source:https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hdl.handle.net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/11296/f798fh</a:t>
            </a:r>
            <a:endParaRPr kumimoji="1"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2D65826-E3B7-8644-0F77-7BF903F5C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1722" y="1564573"/>
            <a:ext cx="3092676" cy="500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686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16209A-D032-8391-80A1-6BB3D284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kumimoji="1"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1184B6-910E-40F1-6EEA-2F5D8EF0A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80710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High-speed rail’s competitive range: 200 – 1000 km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 of airports and stations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operating characteristics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speed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stop frequency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Airport passenger processing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screening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Baggage drop-off and claim</a:t>
            </a:r>
          </a:p>
          <a:p>
            <a:pPr lvl="1"/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Delay and reliability</a:t>
            </a:r>
          </a:p>
          <a:p>
            <a:endParaRPr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1E0DE4F-8F66-1295-CE60-D40A037648CC}"/>
              </a:ext>
            </a:extLst>
          </p:cNvPr>
          <p:cNvSpPr txBox="1"/>
          <p:nvPr/>
        </p:nvSpPr>
        <p:spPr>
          <a:xfrm>
            <a:off x="8562230" y="6396335"/>
            <a:ext cx="3976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Source1:</a:t>
            </a:r>
            <a:r>
              <a:rPr kumimoji="1" lang="zh-TW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doi.org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/10.1155/2017/8426926</a:t>
            </a:r>
            <a:r>
              <a:rPr kumimoji="1" lang="zh-TW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Source2: https://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doi.org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/10.1080/01441640600589319</a:t>
            </a:r>
            <a:endParaRPr kumimoji="1"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292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AAA8A3-3447-2CCC-EF37-B0991C705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(Shinkansen)</a:t>
            </a:r>
            <a:endParaRPr kumimoji="1" lang="zh-TW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3547351E-D3A3-C27A-A023-49B8896BE7D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Tokyo </a:t>
                </a:r>
                <a14:m>
                  <m:oMath xmlns:m="http://schemas.openxmlformats.org/officeDocument/2006/math">
                    <m:r>
                      <a:rPr kumimoji="1" lang="en-US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 Hakata </a:t>
                </a:r>
              </a:p>
              <a:p>
                <a:pPr lvl="1"/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Nagoya (366 km)</a:t>
                </a:r>
              </a:p>
              <a:p>
                <a:pPr lvl="1"/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Osaka (552.6 km)</a:t>
                </a:r>
              </a:p>
              <a:p>
                <a:pPr lvl="1"/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Okayama (732.9 km)</a:t>
                </a:r>
              </a:p>
              <a:p>
                <a:pPr lvl="1"/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Hiroshima (894.2 km)</a:t>
                </a:r>
              </a:p>
              <a:p>
                <a:pPr lvl="1"/>
                <a:r>
                  <a:rPr kumimoji="1" lang="en-US" altLang="zh-TW" sz="22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Hakata (1174.9 km)</a:t>
                </a:r>
              </a:p>
              <a:p>
                <a:r>
                  <a:rPr kumimoji="1"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Operating speed: 300 km/</a:t>
                </a:r>
                <a:r>
                  <a:rPr kumimoji="1" lang="en-US" altLang="zh-TW" sz="2400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hr</a:t>
                </a:r>
                <a:endParaRPr kumimoji="1"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  <a:sym typeface="Wingdings" pitchFamily="2" charset="2"/>
                </a:endParaRPr>
              </a:p>
              <a:p>
                <a:pPr lvl="1"/>
                <a:endParaRPr kumimoji="1"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kumimoji="1" lang="en-US" altLang="zh-TW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3547351E-D3A3-C27A-A023-49B8896BE7D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97" t="-134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圖片 7" descr="一張含有 文字, 地圖, 圖表, 字型 的圖片&#10;&#10;AI 產生的內容可能不正確。">
            <a:extLst>
              <a:ext uri="{FF2B5EF4-FFF2-40B4-BE49-F238E27FC236}">
                <a16:creationId xmlns:a16="http://schemas.microsoft.com/office/drawing/2014/main" id="{43848B3D-9C25-4A64-A1BB-68490242602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123225" y="2348743"/>
            <a:ext cx="4959126" cy="4247212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1FFE955-46DC-6EC1-D767-75D2F97A407B}"/>
              </a:ext>
            </a:extLst>
          </p:cNvPr>
          <p:cNvSpPr txBox="1"/>
          <p:nvPr/>
        </p:nvSpPr>
        <p:spPr>
          <a:xfrm>
            <a:off x="8279796" y="6586019"/>
            <a:ext cx="3912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Source:https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www.jrailpass.com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/shinkansen-bullet-trains</a:t>
            </a:r>
            <a:endParaRPr kumimoji="1"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570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6891CE-D6F2-6F3D-E3E5-B9B654E01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(Access Time)</a:t>
            </a:r>
            <a:endParaRPr kumimoji="1"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B9A5F6-C126-D451-F889-1FAF58CEC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794405" cy="3777622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Travel demand is randomly generated at the stations along the Yamanote Line.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speed rail access time (Tokyo station)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Yamanote Line</a:t>
            </a:r>
          </a:p>
          <a:p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Airport access time (Haneda airport)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Yamanote Line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waiting time (1 ~ 4 minutes)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Monorail (25 minutes)</a:t>
            </a:r>
          </a:p>
          <a:p>
            <a:endParaRPr kumimoji="1" lang="en-US" altLang="zh-TW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96CF5FA0-B2B3-3C76-7591-45BF05A8BDF9}"/>
              </a:ext>
            </a:extLst>
          </p:cNvPr>
          <p:cNvGrpSpPr/>
          <p:nvPr/>
        </p:nvGrpSpPr>
        <p:grpSpPr>
          <a:xfrm>
            <a:off x="7723282" y="3313043"/>
            <a:ext cx="4534977" cy="3279912"/>
            <a:chOff x="7495848" y="3429001"/>
            <a:chExt cx="4696152" cy="3415748"/>
          </a:xfrm>
        </p:grpSpPr>
        <p:pic>
          <p:nvPicPr>
            <p:cNvPr id="5" name="圖片 4" descr="一張含有 文字, 圖表, 螢幕擷取畫面, 圓形 的圖片&#10;&#10;AI 產生的內容可能不正確。">
              <a:extLst>
                <a:ext uri="{FF2B5EF4-FFF2-40B4-BE49-F238E27FC236}">
                  <a16:creationId xmlns:a16="http://schemas.microsoft.com/office/drawing/2014/main" id="{A52AF4B8-97FE-FB8E-70E8-E1EF1D93F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b="2850"/>
            <a:stretch>
              <a:fillRect/>
            </a:stretch>
          </p:blipFill>
          <p:spPr>
            <a:xfrm>
              <a:off x="7495848" y="3429001"/>
              <a:ext cx="4696152" cy="3415748"/>
            </a:xfrm>
            <a:prstGeom prst="rect">
              <a:avLst/>
            </a:prstGeom>
          </p:spPr>
        </p:pic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A7778A8D-6B84-22E0-23E5-7805D21BBD29}"/>
                </a:ext>
              </a:extLst>
            </p:cNvPr>
            <p:cNvSpPr/>
            <p:nvPr/>
          </p:nvSpPr>
          <p:spPr>
            <a:xfrm>
              <a:off x="10463307" y="6140574"/>
              <a:ext cx="268357" cy="300735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E603FD1-86F9-4888-610A-A32CAFC4632E}"/>
              </a:ext>
            </a:extLst>
          </p:cNvPr>
          <p:cNvSpPr txBox="1"/>
          <p:nvPr/>
        </p:nvSpPr>
        <p:spPr>
          <a:xfrm>
            <a:off x="7869057" y="6579703"/>
            <a:ext cx="45349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Source:https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japanalytic.com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/2021/01/29/</a:t>
            </a:r>
            <a:r>
              <a:rPr kumimoji="1" lang="en-US" altLang="zh-TW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yamanote</a:t>
            </a:r>
            <a:r>
              <a:rPr kumimoji="1"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-line-map-info/</a:t>
            </a:r>
            <a:endParaRPr kumimoji="1"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261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498C76-7F85-0BF8-2804-618BE9AB6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(Processing Time)</a:t>
            </a:r>
            <a:endParaRPr kumimoji="1" lang="zh-TW" altLang="en-US" sz="5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2276A3-4E21-7351-013C-09F2AB162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412974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speed rail (20 ~ 30 minutes)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Ticket check / Gate entry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Walking to the platform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 waiting time and boarding</a:t>
            </a:r>
          </a:p>
          <a:p>
            <a:r>
              <a:rPr kumimoji="1"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Flight (60 ~ 90 minutes)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Baggage drop-off / Check in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screening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Walking to the gate</a:t>
            </a:r>
          </a:p>
          <a:p>
            <a:pPr lvl="1"/>
            <a:r>
              <a:rPr kumimoji="1"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Gate waiting time and boarding</a:t>
            </a:r>
          </a:p>
        </p:txBody>
      </p:sp>
    </p:spTree>
    <p:extLst>
      <p:ext uri="{BB962C8B-B14F-4D97-AF65-F5344CB8AC3E}">
        <p14:creationId xmlns:p14="http://schemas.microsoft.com/office/powerpoint/2010/main" val="3421440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FDE30D-C0B0-8703-BE6E-046FDD112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382143" cy="1280890"/>
          </a:xfrm>
        </p:spPr>
        <p:txBody>
          <a:bodyPr>
            <a:normAutofit fontScale="90000"/>
          </a:bodyPr>
          <a:lstStyle/>
          <a:p>
            <a:r>
              <a:rPr kumimoji="1" lang="en-US" altLang="zh-TW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(In-Vehicle Travel Time)</a:t>
            </a:r>
            <a:endParaRPr kumimoji="1" lang="zh-TW" altLang="en-US" sz="5400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C0A97667-46B9-A49C-C4B6-91019CB3D3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4356151"/>
              </p:ext>
            </p:extLst>
          </p:nvPr>
        </p:nvGraphicFramePr>
        <p:xfrm>
          <a:off x="2122467" y="2814601"/>
          <a:ext cx="9852601" cy="2684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3151">
                  <a:extLst>
                    <a:ext uri="{9D8B030D-6E8A-4147-A177-3AD203B41FA5}">
                      <a16:colId xmlns:a16="http://schemas.microsoft.com/office/drawing/2014/main" val="1833777521"/>
                    </a:ext>
                  </a:extLst>
                </a:gridCol>
                <a:gridCol w="2046791">
                  <a:extLst>
                    <a:ext uri="{9D8B030D-6E8A-4147-A177-3AD203B41FA5}">
                      <a16:colId xmlns:a16="http://schemas.microsoft.com/office/drawing/2014/main" val="406443831"/>
                    </a:ext>
                  </a:extLst>
                </a:gridCol>
                <a:gridCol w="3119376">
                  <a:extLst>
                    <a:ext uri="{9D8B030D-6E8A-4147-A177-3AD203B41FA5}">
                      <a16:colId xmlns:a16="http://schemas.microsoft.com/office/drawing/2014/main" val="106012799"/>
                    </a:ext>
                  </a:extLst>
                </a:gridCol>
                <a:gridCol w="2223283">
                  <a:extLst>
                    <a:ext uri="{9D8B030D-6E8A-4147-A177-3AD203B41FA5}">
                      <a16:colId xmlns:a16="http://schemas.microsoft.com/office/drawing/2014/main" val="557296430"/>
                    </a:ext>
                  </a:extLst>
                </a:gridCol>
              </a:tblGrid>
              <a:tr h="703279">
                <a:tc>
                  <a:txBody>
                    <a:bodyPr/>
                    <a:lstStyle/>
                    <a:p>
                      <a:pPr algn="ctr"/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Mileage (km)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Speed Rail (mins)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Flight (mins)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7943356"/>
                  </a:ext>
                </a:extLst>
              </a:tr>
              <a:tr h="39071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Nagoya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366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4760268"/>
                  </a:ext>
                </a:extLst>
              </a:tr>
              <a:tr h="39071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Osaka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552.6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3435395"/>
                  </a:ext>
                </a:extLst>
              </a:tr>
              <a:tr h="39071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" pitchFamily="2" charset="2"/>
                        </a:rPr>
                        <a:t>Okayama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732.9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190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4257237"/>
                  </a:ext>
                </a:extLst>
              </a:tr>
              <a:tr h="39071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" pitchFamily="2" charset="2"/>
                        </a:rPr>
                        <a:t>Hiroshima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894.2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230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533260"/>
                  </a:ext>
                </a:extLst>
              </a:tr>
              <a:tr h="39071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" pitchFamily="2" charset="2"/>
                        </a:rPr>
                        <a:t>Hakata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1174.9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130</a:t>
                      </a:r>
                      <a:endParaRPr lang="zh-TW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795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7147277"/>
      </p:ext>
    </p:extLst>
  </p:cSld>
  <p:clrMapOvr>
    <a:masterClrMapping/>
  </p:clrMapOvr>
</p:sld>
</file>

<file path=ppt/theme/theme1.xml><?xml version="1.0" encoding="utf-8"?>
<a:theme xmlns:a="http://schemas.openxmlformats.org/drawingml/2006/main" name="絲縷">
  <a:themeElements>
    <a:clrScheme name="絲縷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絲縷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絲縷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32717</TotalTime>
  <Words>1695</Words>
  <Application>Microsoft Macintosh PowerPoint</Application>
  <PresentationFormat>寬螢幕</PresentationFormat>
  <Paragraphs>217</Paragraphs>
  <Slides>16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Aptos</vt:lpstr>
      <vt:lpstr>Arial</vt:lpstr>
      <vt:lpstr>Cambria Math</vt:lpstr>
      <vt:lpstr>Century Gothic</vt:lpstr>
      <vt:lpstr>Times New Roman</vt:lpstr>
      <vt:lpstr>Wingdings 3</vt:lpstr>
      <vt:lpstr>絲縷</vt:lpstr>
      <vt:lpstr>Time Efficiency Comparison of High-Speed Rail vs. Airplane</vt:lpstr>
      <vt:lpstr>Introduction</vt:lpstr>
      <vt:lpstr>Introduction</vt:lpstr>
      <vt:lpstr>Introduction</vt:lpstr>
      <vt:lpstr>Introduction</vt:lpstr>
      <vt:lpstr>Case Study (Shinkansen)</vt:lpstr>
      <vt:lpstr>Case Study (Access Time)</vt:lpstr>
      <vt:lpstr>Case Study (Processing Time)</vt:lpstr>
      <vt:lpstr>Case Study (In-Vehicle Travel Time)</vt:lpstr>
      <vt:lpstr>Case Study (Return Time)</vt:lpstr>
      <vt:lpstr>Case Study (Total Time)</vt:lpstr>
      <vt:lpstr>Discussion</vt:lpstr>
      <vt:lpstr>Discussion</vt:lpstr>
      <vt:lpstr>Discussion</vt:lpstr>
      <vt:lpstr>Future Directions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Xu, Zhi-Xun</dc:creator>
  <cp:lastModifiedBy>Xu, Zhi-Xun</cp:lastModifiedBy>
  <cp:revision>977</cp:revision>
  <cp:lastPrinted>2025-12-04T05:21:33Z</cp:lastPrinted>
  <dcterms:created xsi:type="dcterms:W3CDTF">2025-09-07T02:19:50Z</dcterms:created>
  <dcterms:modified xsi:type="dcterms:W3CDTF">2025-12-04T19:20:55Z</dcterms:modified>
</cp:coreProperties>
</file>

<file path=docProps/thumbnail.jpeg>
</file>